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58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87C0-302E-BF4E-9A2B-7589BF63D43D}" v="30" dt="2019-10-22T00:41:54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5" autoAdjust="0"/>
    <p:restoredTop sz="94694"/>
  </p:normalViewPr>
  <p:slideViewPr>
    <p:cSldViewPr snapToGrid="0" snapToObjects="1">
      <p:cViewPr varScale="1">
        <p:scale>
          <a:sx n="17" d="100"/>
          <a:sy n="17" d="100"/>
        </p:scale>
        <p:origin x="28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E566C-7CCF-46CC-98E4-4651F8339F9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E26-8418-4651-A6B0-0731330DC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AFDC3-E79B-F548-A247-12666119C0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61206" y="42317372"/>
            <a:ext cx="5099428" cy="897228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CB0815-9DB0-8F40-8A7D-9A16215317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82380" y="5978767"/>
            <a:ext cx="33915545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add Author Name(s)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6B1274B-0910-D44C-BCCB-0D4AFC43B4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82381" y="1176649"/>
            <a:ext cx="33915544" cy="46614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content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E8DF31-558B-CD48-BE8F-06C607722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1812" y="1477109"/>
            <a:ext cx="3231532" cy="3157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65E46-F1E7-D04F-B1B4-B05AF1538B95}"/>
              </a:ext>
            </a:extLst>
          </p:cNvPr>
          <p:cNvGrpSpPr/>
          <p:nvPr userDrawn="1"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AF89D-9E83-0C45-A473-9E52A0414E20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B5241-9ADF-DE40-8A6A-4290260D81DE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5219C-271B-484E-B7D8-FE5FA261E9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0377879" y="40965141"/>
            <a:ext cx="6327424" cy="20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86449-42B9-884B-8E0F-3AC1CA809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6340826" cy="438912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4894CC7-B7C4-44CE-3282-AAB742FF1948}"/>
              </a:ext>
            </a:extLst>
          </p:cNvPr>
          <p:cNvSpPr/>
          <p:nvPr userDrawn="1"/>
        </p:nvSpPr>
        <p:spPr>
          <a:xfrm>
            <a:off x="1257300" y="-38100"/>
            <a:ext cx="5083526" cy="43929300"/>
          </a:xfrm>
          <a:prstGeom prst="triangle">
            <a:avLst>
              <a:gd name="adj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0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7A9592-1B16-9464-B3E4-CF145117C648}"/>
              </a:ext>
            </a:extLst>
          </p:cNvPr>
          <p:cNvSpPr/>
          <p:nvPr/>
        </p:nvSpPr>
        <p:spPr>
          <a:xfrm flipH="1">
            <a:off x="6280708" y="0"/>
            <a:ext cx="348692" cy="438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C58EA41D-F83E-1C1E-2E87-D7DAD592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499936" y="24750886"/>
            <a:ext cx="40391263" cy="15494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663831C7-77AC-2250-EFAE-3A93E27C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8" y="14981211"/>
            <a:ext cx="35509951" cy="157037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AD1565-2BF9-BE44-9B19-0943DD799CC3}"/>
              </a:ext>
            </a:extLst>
          </p:cNvPr>
          <p:cNvGrpSpPr/>
          <p:nvPr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FDDA9-42D8-B24F-8809-10E368E0FE77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F61E1-197F-F742-A576-1EA539C73B15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70BDD6C-168A-A94A-B38F-1C3BACC3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6214" y="4965871"/>
            <a:ext cx="34734417" cy="8431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Zarrar Khan*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Benjamin Knight, Mengqi Zhao, Taryn Waite, Hassan Niazi, Chris Vernon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*zarrar.khan@pnnl.gov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925CFB2-6D18-D446-A6DD-5F19CD05A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6215" y="1176650"/>
            <a:ext cx="28809559" cy="41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3000" dirty="0">
                <a:solidFill>
                  <a:schemeClr val="tx1"/>
                </a:solidFill>
              </a:rPr>
              <a:t>Foresight – Global change analytics for communicating complex science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6AA7E5-D751-E012-F2F5-09B4097D9A27}"/>
              </a:ext>
            </a:extLst>
          </p:cNvPr>
          <p:cNvSpPr txBox="1"/>
          <p:nvPr/>
        </p:nvSpPr>
        <p:spPr>
          <a:xfrm>
            <a:off x="19112241" y="7646016"/>
            <a:ext cx="87371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Design Philosophy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69B57F-C38B-E95F-4612-9D22F14CA432}"/>
              </a:ext>
            </a:extLst>
          </p:cNvPr>
          <p:cNvCxnSpPr>
            <a:cxnSpLocks/>
          </p:cNvCxnSpPr>
          <p:nvPr/>
        </p:nvCxnSpPr>
        <p:spPr>
          <a:xfrm>
            <a:off x="6482309" y="9438800"/>
            <a:ext cx="349748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D0249F-8873-4F38-B934-F38637E67869}"/>
              </a:ext>
            </a:extLst>
          </p:cNvPr>
          <p:cNvCxnSpPr>
            <a:cxnSpLocks/>
          </p:cNvCxnSpPr>
          <p:nvPr/>
        </p:nvCxnSpPr>
        <p:spPr>
          <a:xfrm>
            <a:off x="7488143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16F8B08-4E8F-570C-F4BB-791CB9ABFD83}"/>
              </a:ext>
            </a:extLst>
          </p:cNvPr>
          <p:cNvCxnSpPr>
            <a:cxnSpLocks/>
          </p:cNvCxnSpPr>
          <p:nvPr/>
        </p:nvCxnSpPr>
        <p:spPr>
          <a:xfrm>
            <a:off x="16452171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A827F04-BCFC-5931-BE1D-FD9DE4ECB7B3}"/>
              </a:ext>
            </a:extLst>
          </p:cNvPr>
          <p:cNvCxnSpPr>
            <a:cxnSpLocks/>
          </p:cNvCxnSpPr>
          <p:nvPr/>
        </p:nvCxnSpPr>
        <p:spPr>
          <a:xfrm>
            <a:off x="25543977" y="14255617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A2CB98-B054-0966-1D52-D1F884C3C236}"/>
              </a:ext>
            </a:extLst>
          </p:cNvPr>
          <p:cNvCxnSpPr>
            <a:cxnSpLocks/>
          </p:cNvCxnSpPr>
          <p:nvPr/>
        </p:nvCxnSpPr>
        <p:spPr>
          <a:xfrm>
            <a:off x="34839583" y="14239058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1D0DF86-FEEE-85EE-50B7-68E533D5BF52}"/>
              </a:ext>
            </a:extLst>
          </p:cNvPr>
          <p:cNvSpPr txBox="1"/>
          <p:nvPr/>
        </p:nvSpPr>
        <p:spPr>
          <a:xfrm>
            <a:off x="6551099" y="9862473"/>
            <a:ext cx="77421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Single Point of Access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A79DA1-EB99-A292-263A-E1944DE84C54}"/>
              </a:ext>
            </a:extLst>
          </p:cNvPr>
          <p:cNvSpPr txBox="1"/>
          <p:nvPr/>
        </p:nvSpPr>
        <p:spPr>
          <a:xfrm>
            <a:off x="6551098" y="10970469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-apple-system"/>
              </a:rPr>
              <a:t>Access analysis-specific highlights as well as broader insights across water, energy, land, and many other systems, leveraging the power of our integrated suite of tools.</a:t>
            </a:r>
            <a:endParaRPr lang="en-US" sz="36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E3D6C3-E56B-E33A-FB53-1905BC48AC4C}"/>
              </a:ext>
            </a:extLst>
          </p:cNvPr>
          <p:cNvSpPr txBox="1"/>
          <p:nvPr/>
        </p:nvSpPr>
        <p:spPr>
          <a:xfrm>
            <a:off x="17409377" y="9852615"/>
            <a:ext cx="4275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Community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B7D434-A415-8F6C-D675-E7F9C0B35079}"/>
              </a:ext>
            </a:extLst>
          </p:cNvPr>
          <p:cNvSpPr txBox="1"/>
          <p:nvPr/>
        </p:nvSpPr>
        <p:spPr>
          <a:xfrm>
            <a:off x="15676048" y="10960611"/>
            <a:ext cx="7742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All figures shareable across platforms, inviting feedback and comments from the community to drive continuous improvement.</a:t>
            </a:r>
            <a:endParaRPr lang="en-US" sz="36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050E3C-7A63-506E-5AE5-2B583D4D80E6}"/>
              </a:ext>
            </a:extLst>
          </p:cNvPr>
          <p:cNvSpPr txBox="1"/>
          <p:nvPr/>
        </p:nvSpPr>
        <p:spPr>
          <a:xfrm>
            <a:off x="25599872" y="9822034"/>
            <a:ext cx="6144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Visual Excellence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653EC1-3F1F-4646-C479-2072A41FD9C9}"/>
              </a:ext>
            </a:extLst>
          </p:cNvPr>
          <p:cNvSpPr txBox="1"/>
          <p:nvPr/>
        </p:nvSpPr>
        <p:spPr>
          <a:xfrm>
            <a:off x="24800998" y="10930030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We strive to make each figure stand out as the best in class, featuring interactive, minimalistic, and powerful designs customized to convey each insight most effectively</a:t>
            </a:r>
            <a:endParaRPr lang="en-US" sz="36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BA7B29-C497-30B0-EFD7-B4CFACC12490}"/>
              </a:ext>
            </a:extLst>
          </p:cNvPr>
          <p:cNvSpPr txBox="1"/>
          <p:nvPr/>
        </p:nvSpPr>
        <p:spPr>
          <a:xfrm>
            <a:off x="34244145" y="9862473"/>
            <a:ext cx="71057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AI-Driven Insights</a:t>
            </a:r>
          </a:p>
          <a:p>
            <a:br>
              <a:rPr lang="en-US" sz="6600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sz="66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DA67F29-6D08-8D2A-E6CF-045125E3A9E1}"/>
              </a:ext>
            </a:extLst>
          </p:cNvPr>
          <p:cNvSpPr txBox="1"/>
          <p:nvPr/>
        </p:nvSpPr>
        <p:spPr>
          <a:xfrm>
            <a:off x="33925948" y="10970469"/>
            <a:ext cx="774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Leverage AI-driven interactions to "talk" to our datasets and extract personalized insights and customized graphics.</a:t>
            </a:r>
            <a:endParaRPr lang="en-US" sz="3600" b="1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A26F3B-C95E-1AFE-696A-77B108ADB290}"/>
              </a:ext>
            </a:extLst>
          </p:cNvPr>
          <p:cNvGrpSpPr/>
          <p:nvPr/>
        </p:nvGrpSpPr>
        <p:grpSpPr>
          <a:xfrm>
            <a:off x="32229757" y="18015409"/>
            <a:ext cx="4283242" cy="21927440"/>
            <a:chOff x="36521417" y="16938329"/>
            <a:chExt cx="4283242" cy="2192744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16CC95-B8EE-88FA-FF0D-254C40169E38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flipV="1">
              <a:off x="38663038" y="16938329"/>
              <a:ext cx="0" cy="17433111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25E5FE2-8E5A-6749-BDE8-DBE5ED1D4E42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8A3765B-C2CA-FCE1-2181-6BD73DC31DEA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84A5DE3-298A-E29C-7043-7FB9A18A6D00}"/>
                  </a:ext>
                </a:extLst>
              </p:cNvPr>
              <p:cNvSpPr txBox="1"/>
              <p:nvPr/>
            </p:nvSpPr>
            <p:spPr>
              <a:xfrm>
                <a:off x="37122317" y="34789211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Customize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53B06CD-FFFA-B0E7-B100-F04E1B004B3B}"/>
                  </a:ext>
                </a:extLst>
              </p:cNvPr>
              <p:cNvSpPr txBox="1"/>
              <p:nvPr/>
            </p:nvSpPr>
            <p:spPr>
              <a:xfrm>
                <a:off x="37154776" y="36810187"/>
                <a:ext cx="3075518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Save &amp; share customized selections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CE70575-9B55-761B-7687-8025ABACA476}"/>
              </a:ext>
            </a:extLst>
          </p:cNvPr>
          <p:cNvGrpSpPr/>
          <p:nvPr/>
        </p:nvGrpSpPr>
        <p:grpSpPr>
          <a:xfrm>
            <a:off x="37777808" y="22864053"/>
            <a:ext cx="4283242" cy="14706316"/>
            <a:chOff x="36521417" y="25057873"/>
            <a:chExt cx="4283242" cy="1380789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E338F0-7010-A521-1DBA-4EE8B4BFA16F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38621553" y="25057873"/>
              <a:ext cx="41485" cy="9313567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7E3EAB-CF5E-F669-E64E-90D950B5E829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5CB4D1-A06C-9952-7495-A59D1B8A8C0B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CCB5F78-6CEC-CD5B-CC5E-465AE2260980}"/>
                  </a:ext>
                </a:extLst>
              </p:cNvPr>
              <p:cNvSpPr txBox="1"/>
              <p:nvPr/>
            </p:nvSpPr>
            <p:spPr>
              <a:xfrm>
                <a:off x="36692898" y="35036380"/>
                <a:ext cx="3857310" cy="780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Layers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C795C8-73DC-C65F-16AE-D682B16FFBCC}"/>
                  </a:ext>
                </a:extLst>
              </p:cNvPr>
              <p:cNvSpPr txBox="1"/>
              <p:nvPr/>
            </p:nvSpPr>
            <p:spPr>
              <a:xfrm>
                <a:off x="37125279" y="37167222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Nested layers and insights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40FF76-A561-8437-5E90-F883CF5B49C3}"/>
              </a:ext>
            </a:extLst>
          </p:cNvPr>
          <p:cNvGrpSpPr/>
          <p:nvPr/>
        </p:nvGrpSpPr>
        <p:grpSpPr>
          <a:xfrm>
            <a:off x="13143129" y="16306800"/>
            <a:ext cx="4283242" cy="21210188"/>
            <a:chOff x="36521417" y="17655581"/>
            <a:chExt cx="4283242" cy="21210188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E2D9E9B-12D5-D8FC-7860-0D4D254B79CE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38663038" y="17655581"/>
              <a:ext cx="0" cy="16715859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65998AB-40B8-11A2-C9F6-0A390A746D7B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8228F0-DFCA-CBA4-EEEB-F8BA4BDBC7C4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EB84585-CC4D-96D2-8D53-F8630DF8E84A}"/>
                  </a:ext>
                </a:extLst>
              </p:cNvPr>
              <p:cNvSpPr txBox="1"/>
              <p:nvPr/>
            </p:nvSpPr>
            <p:spPr>
              <a:xfrm>
                <a:off x="37083794" y="34901213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Scalable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2988CF4-9F36-955F-437C-D5B82CD6F77B}"/>
                  </a:ext>
                </a:extLst>
              </p:cNvPr>
              <p:cNvSpPr txBox="1"/>
              <p:nvPr/>
            </p:nvSpPr>
            <p:spPr>
              <a:xfrm>
                <a:off x="37125279" y="37215348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Scalable AWS backend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9BB5B0-E34D-4070-7A7D-505433494F9B}"/>
              </a:ext>
            </a:extLst>
          </p:cNvPr>
          <p:cNvGrpSpPr/>
          <p:nvPr/>
        </p:nvGrpSpPr>
        <p:grpSpPr>
          <a:xfrm>
            <a:off x="6436493" y="18015409"/>
            <a:ext cx="4283242" cy="20936639"/>
            <a:chOff x="36521417" y="17929130"/>
            <a:chExt cx="4283242" cy="2093663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9E5FFFF-8414-870A-AA71-A563E7AA13A3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38663038" y="17929130"/>
              <a:ext cx="0" cy="16442310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66C6628-F7FF-A838-F98C-B460AF15B3E6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C77EDAD-8EBB-CE22-A54C-542241025C12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BD8432D-9BC4-6F19-1843-690B8B09441A}"/>
                  </a:ext>
                </a:extLst>
              </p:cNvPr>
              <p:cNvSpPr txBox="1"/>
              <p:nvPr/>
            </p:nvSpPr>
            <p:spPr>
              <a:xfrm>
                <a:off x="37147727" y="35111472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Responsive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347E379-EA8A-D60C-937E-F766E04B817B}"/>
                  </a:ext>
                </a:extLst>
              </p:cNvPr>
              <p:cNvSpPr txBox="1"/>
              <p:nvPr/>
            </p:nvSpPr>
            <p:spPr>
              <a:xfrm>
                <a:off x="37125279" y="37310820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Any device, any screen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4D31A15-410C-C16D-1785-D1B92FE8F2C7}"/>
              </a:ext>
            </a:extLst>
          </p:cNvPr>
          <p:cNvGrpSpPr/>
          <p:nvPr/>
        </p:nvGrpSpPr>
        <p:grpSpPr>
          <a:xfrm>
            <a:off x="26454807" y="25355940"/>
            <a:ext cx="4283242" cy="12145157"/>
            <a:chOff x="26607207" y="25355940"/>
            <a:chExt cx="4283242" cy="1214515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039B8AE-2A83-CA60-CC36-E829513A21CA}"/>
                </a:ext>
              </a:extLst>
            </p:cNvPr>
            <p:cNvGrpSpPr/>
            <p:nvPr/>
          </p:nvGrpSpPr>
          <p:grpSpPr>
            <a:xfrm>
              <a:off x="26607207" y="25355940"/>
              <a:ext cx="4283242" cy="12145157"/>
              <a:chOff x="36521417" y="26720612"/>
              <a:chExt cx="4283242" cy="1214515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75F2E2A-D239-05CF-CDFE-E5027A8EA4E8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H="1" flipV="1">
                <a:off x="38657638" y="26720612"/>
                <a:ext cx="5400" cy="7650828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853F14E-C823-ADEC-346E-44CDB0B40CC4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C68CCBB-F25E-6479-6029-8A3ADB0FCC2A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8F4A9B-12DE-337D-40C7-1785D5D47C8B}"/>
                    </a:ext>
                  </a:extLst>
                </p:cNvPr>
                <p:cNvSpPr txBox="1"/>
                <p:nvPr/>
              </p:nvSpPr>
              <p:spPr>
                <a:xfrm>
                  <a:off x="37083794" y="34939313"/>
                  <a:ext cx="3075518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Interactive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03C2F6D-913C-832D-EECA-E62CFB7E9737}"/>
                    </a:ext>
                  </a:extLst>
                </p:cNvPr>
                <p:cNvSpPr txBox="1"/>
                <p:nvPr/>
              </p:nvSpPr>
              <p:spPr>
                <a:xfrm>
                  <a:off x="37125279" y="37262472"/>
                  <a:ext cx="3075518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Click, scroll, slide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77" name="Graphic 176" descr="Right pointing backhand index with solid fill">
              <a:extLst>
                <a:ext uri="{FF2B5EF4-FFF2-40B4-BE49-F238E27FC236}">
                  <a16:creationId xmlns:a16="http://schemas.microsoft.com/office/drawing/2014/main" id="{3CD0B0B5-C7A9-76EA-28E9-1AD91AD2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7062867">
              <a:off x="28124675" y="34478762"/>
              <a:ext cx="1226501" cy="1226501"/>
            </a:xfrm>
            <a:prstGeom prst="rect">
              <a:avLst/>
            </a:prstGeom>
          </p:spPr>
        </p:pic>
      </p:grpSp>
      <p:pic>
        <p:nvPicPr>
          <p:cNvPr id="179" name="Graphic 9" descr="Database with solid fill">
            <a:extLst>
              <a:ext uri="{FF2B5EF4-FFF2-40B4-BE49-F238E27FC236}">
                <a16:creationId xmlns:a16="http://schemas.microsoft.com/office/drawing/2014/main" id="{E7EC3168-CB22-5AE4-6B39-606FCC6DD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46480" y="34866087"/>
            <a:ext cx="914400" cy="914400"/>
          </a:xfrm>
          <a:prstGeom prst="rect">
            <a:avLst/>
          </a:prstGeom>
        </p:spPr>
      </p:pic>
      <p:pic>
        <p:nvPicPr>
          <p:cNvPr id="180" name="Graphic 9" descr="Database with solid fill">
            <a:extLst>
              <a:ext uri="{FF2B5EF4-FFF2-40B4-BE49-F238E27FC236}">
                <a16:creationId xmlns:a16="http://schemas.microsoft.com/office/drawing/2014/main" id="{B5787A1C-69E7-C865-10D5-4FD660749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24779" y="34440972"/>
            <a:ext cx="914400" cy="914400"/>
          </a:xfrm>
          <a:prstGeom prst="rect">
            <a:avLst/>
          </a:prstGeom>
        </p:spPr>
      </p:pic>
      <p:pic>
        <p:nvPicPr>
          <p:cNvPr id="181" name="Graphic 9" descr="Database with solid fill">
            <a:extLst>
              <a:ext uri="{FF2B5EF4-FFF2-40B4-BE49-F238E27FC236}">
                <a16:creationId xmlns:a16="http://schemas.microsoft.com/office/drawing/2014/main" id="{0733C201-5EE4-4AD7-55F8-2545E3E0F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84994" y="34842685"/>
            <a:ext cx="914400" cy="9144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F9ACC8B-CCBB-F162-C357-4496DA08120F}"/>
              </a:ext>
            </a:extLst>
          </p:cNvPr>
          <p:cNvGrpSpPr/>
          <p:nvPr/>
        </p:nvGrpSpPr>
        <p:grpSpPr>
          <a:xfrm>
            <a:off x="20078957" y="24622879"/>
            <a:ext cx="4283242" cy="14329169"/>
            <a:chOff x="19526507" y="24622879"/>
            <a:chExt cx="4283242" cy="1432916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FB4118E-6330-9BE6-0D55-93873D1B0B1C}"/>
                </a:ext>
              </a:extLst>
            </p:cNvPr>
            <p:cNvGrpSpPr/>
            <p:nvPr/>
          </p:nvGrpSpPr>
          <p:grpSpPr>
            <a:xfrm>
              <a:off x="19526507" y="24622879"/>
              <a:ext cx="4283242" cy="14329169"/>
              <a:chOff x="36521417" y="24261295"/>
              <a:chExt cx="4283242" cy="14604474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687E21A-302C-2B93-DAAB-63A2C741A373}"/>
                  </a:ext>
                </a:extLst>
              </p:cNvPr>
              <p:cNvCxnSpPr>
                <a:cxnSpLocks/>
                <a:stCxn id="137" idx="0"/>
              </p:cNvCxnSpPr>
              <p:nvPr/>
            </p:nvCxnSpPr>
            <p:spPr>
              <a:xfrm flipV="1">
                <a:off x="38663038" y="24261295"/>
                <a:ext cx="0" cy="10110144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7CAB759-A86C-27D8-F47B-34E54BF01DBC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F6D4CC5-9CDB-45C8-D4A6-8F8881909334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E3CEE88-733B-F2CA-6869-EE85AD2BB809}"/>
                    </a:ext>
                  </a:extLst>
                </p:cNvPr>
                <p:cNvSpPr txBox="1"/>
                <p:nvPr/>
              </p:nvSpPr>
              <p:spPr>
                <a:xfrm>
                  <a:off x="37053105" y="34978462"/>
                  <a:ext cx="3292615" cy="8469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Cross-filters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1ADC2A2-BAF5-C2D9-A9D9-0FD49128B204}"/>
                    </a:ext>
                  </a:extLst>
                </p:cNvPr>
                <p:cNvSpPr txBox="1"/>
                <p:nvPr/>
              </p:nvSpPr>
              <p:spPr>
                <a:xfrm>
                  <a:off x="37113254" y="37238904"/>
                  <a:ext cx="3220441" cy="12233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Data linked across charts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90" name="Graphic 189" descr="Filter with solid fill">
              <a:extLst>
                <a:ext uri="{FF2B5EF4-FFF2-40B4-BE49-F238E27FC236}">
                  <a16:creationId xmlns:a16="http://schemas.microsoft.com/office/drawing/2014/main" id="{28A8733F-AE00-050E-497A-80009720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35619" y="36041049"/>
              <a:ext cx="1137742" cy="1137742"/>
            </a:xfrm>
            <a:prstGeom prst="rect">
              <a:avLst/>
            </a:prstGeom>
          </p:spPr>
        </p:pic>
        <p:pic>
          <p:nvPicPr>
            <p:cNvPr id="192" name="Graphic 191" descr="Transfer with solid fill">
              <a:extLst>
                <a:ext uri="{FF2B5EF4-FFF2-40B4-BE49-F238E27FC236}">
                  <a16:creationId xmlns:a16="http://schemas.microsoft.com/office/drawing/2014/main" id="{5FAA6A3C-F291-C147-80FE-24559129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24894" y="36062028"/>
              <a:ext cx="1243074" cy="1243074"/>
            </a:xfrm>
            <a:prstGeom prst="rect">
              <a:avLst/>
            </a:prstGeom>
          </p:spPr>
        </p:pic>
      </p:grpSp>
      <p:pic>
        <p:nvPicPr>
          <p:cNvPr id="195" name="Graphic 194" descr="Smart Phone with solid fill">
            <a:extLst>
              <a:ext uri="{FF2B5EF4-FFF2-40B4-BE49-F238E27FC236}">
                <a16:creationId xmlns:a16="http://schemas.microsoft.com/office/drawing/2014/main" id="{E01A6308-DC1B-DD39-5101-C4E2A98C21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0815" y="36337073"/>
            <a:ext cx="914400" cy="914400"/>
          </a:xfrm>
          <a:prstGeom prst="rect">
            <a:avLst/>
          </a:prstGeom>
        </p:spPr>
      </p:pic>
      <p:pic>
        <p:nvPicPr>
          <p:cNvPr id="197" name="Graphic 196" descr="Laptop with solid fill">
            <a:extLst>
              <a:ext uri="{FF2B5EF4-FFF2-40B4-BE49-F238E27FC236}">
                <a16:creationId xmlns:a16="http://schemas.microsoft.com/office/drawing/2014/main" id="{23A4367C-69C8-C9F6-43A9-E3C1DF7506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03961" y="36311580"/>
            <a:ext cx="914400" cy="914400"/>
          </a:xfrm>
          <a:prstGeom prst="rect">
            <a:avLst/>
          </a:prstGeom>
        </p:spPr>
      </p:pic>
      <p:pic>
        <p:nvPicPr>
          <p:cNvPr id="199" name="Graphic 198" descr="Layers Design with solid fill">
            <a:extLst>
              <a:ext uri="{FF2B5EF4-FFF2-40B4-BE49-F238E27FC236}">
                <a16:creationId xmlns:a16="http://schemas.microsoft.com/office/drawing/2014/main" id="{E195DDD5-DEE7-1D96-D564-7EDB9D0D3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28943" y="34346504"/>
            <a:ext cx="1380971" cy="1380971"/>
          </a:xfrm>
          <a:prstGeom prst="rect">
            <a:avLst/>
          </a:prstGeom>
        </p:spPr>
      </p:pic>
      <p:pic>
        <p:nvPicPr>
          <p:cNvPr id="201" name="Graphic 200" descr="Gears with solid fill">
            <a:extLst>
              <a:ext uri="{FF2B5EF4-FFF2-40B4-BE49-F238E27FC236}">
                <a16:creationId xmlns:a16="http://schemas.microsoft.com/office/drawing/2014/main" id="{10B2562B-F1B9-DDB4-642C-CD21323E2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668933" y="36623961"/>
            <a:ext cx="1366789" cy="1366789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87136864-80F3-E877-0D5A-1949441D8F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213752" y="1176650"/>
            <a:ext cx="4243436" cy="4243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51F9-513A-99D6-6DFC-2BAD7F671566}"/>
              </a:ext>
            </a:extLst>
          </p:cNvPr>
          <p:cNvSpPr txBox="1"/>
          <p:nvPr/>
        </p:nvSpPr>
        <p:spPr>
          <a:xfrm>
            <a:off x="37213752" y="5577463"/>
            <a:ext cx="4243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www.foresight.pnnl.gov</a:t>
            </a:r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8FDE47F9-51A5-C7E8-C0EF-562051B3A7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371344" y="41055940"/>
            <a:ext cx="1525685" cy="15256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F7CEF4-14EE-4C0E-B8A8-E03C54057035}"/>
              </a:ext>
            </a:extLst>
          </p:cNvPr>
          <p:cNvSpPr txBox="1"/>
          <p:nvPr/>
        </p:nvSpPr>
        <p:spPr>
          <a:xfrm>
            <a:off x="27927795" y="42711093"/>
            <a:ext cx="4243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www.foresight.pnnl.gov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8C4672-4180-18FF-98A7-A62F1B3D331A}"/>
              </a:ext>
            </a:extLst>
          </p:cNvPr>
          <p:cNvGrpSpPr/>
          <p:nvPr/>
        </p:nvGrpSpPr>
        <p:grpSpPr>
          <a:xfrm>
            <a:off x="3602276" y="42062391"/>
            <a:ext cx="14507924" cy="1152197"/>
            <a:chOff x="1349375" y="14859000"/>
            <a:chExt cx="7804431" cy="6198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B8A14E-3B2B-5275-C4B1-2455C0FE06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1349375" y="14859000"/>
              <a:ext cx="1645920" cy="4907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E77184-8389-DBBD-CA6C-71EDD3161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/>
            <a:stretch>
              <a:fillRect/>
            </a:stretch>
          </p:blipFill>
          <p:spPr>
            <a:xfrm>
              <a:off x="3227832" y="14996160"/>
              <a:ext cx="1847088" cy="3490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121987-26E2-0062-52D4-9781C1709CE6}"/>
                </a:ext>
              </a:extLst>
            </p:cNvPr>
            <p:cNvSpPr txBox="1"/>
            <p:nvPr userDrawn="1"/>
          </p:nvSpPr>
          <p:spPr>
            <a:xfrm>
              <a:off x="5373370" y="15207036"/>
              <a:ext cx="3780436" cy="271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 is operated by Battelle for the U.S. Department of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03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204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-apple-system</vt:lpstr>
      <vt:lpstr>Arial</vt:lpstr>
      <vt:lpstr>Calibri</vt:lpstr>
      <vt:lpstr>Office Theme</vt:lpstr>
      <vt:lpstr>Foresight – Global change analytics for communicating complex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19</cp:revision>
  <dcterms:created xsi:type="dcterms:W3CDTF">2019-10-10T20:26:22Z</dcterms:created>
  <dcterms:modified xsi:type="dcterms:W3CDTF">2023-11-10T03:16:05Z</dcterms:modified>
</cp:coreProperties>
</file>